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2" r:id="rId2"/>
  </p:sldIdLst>
  <p:sldSz cx="12192000" cy="8504238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8999"/>
    <a:srgbClr val="0B9A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8FD2E0-CEF1-407B-9DBE-8DCC28395D77}" v="38" dt="2024-12-10T20:12:30.5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86968" autoAdjust="0"/>
  </p:normalViewPr>
  <p:slideViewPr>
    <p:cSldViewPr snapToGrid="0">
      <p:cViewPr varScale="1">
        <p:scale>
          <a:sx n="59" d="100"/>
          <a:sy n="59" d="100"/>
        </p:scale>
        <p:origin x="190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ell Franchesca Pimentel Peña" userId="ab463d35-8a99-42d5-a306-015cbae6ffdb" providerId="ADAL" clId="{A78FD2E0-CEF1-407B-9DBE-8DCC28395D77}"/>
    <pc:docChg chg="undo redo custSel addSld delSld modSld">
      <pc:chgData name="Anell Franchesca Pimentel Peña" userId="ab463d35-8a99-42d5-a306-015cbae6ffdb" providerId="ADAL" clId="{A78FD2E0-CEF1-407B-9DBE-8DCC28395D77}" dt="2024-12-11T12:27:34.802" v="1992" actId="20577"/>
      <pc:docMkLst>
        <pc:docMk/>
      </pc:docMkLst>
      <pc:sldChg chg="del">
        <pc:chgData name="Anell Franchesca Pimentel Peña" userId="ab463d35-8a99-42d5-a306-015cbae6ffdb" providerId="ADAL" clId="{A78FD2E0-CEF1-407B-9DBE-8DCC28395D77}" dt="2024-12-09T21:58:06.759" v="1614" actId="47"/>
        <pc:sldMkLst>
          <pc:docMk/>
          <pc:sldMk cId="3383325326" sldId="271"/>
        </pc:sldMkLst>
      </pc:sldChg>
      <pc:sldChg chg="del">
        <pc:chgData name="Anell Franchesca Pimentel Peña" userId="ab463d35-8a99-42d5-a306-015cbae6ffdb" providerId="ADAL" clId="{A78FD2E0-CEF1-407B-9DBE-8DCC28395D77}" dt="2024-12-09T21:58:07.103" v="1616" actId="47"/>
        <pc:sldMkLst>
          <pc:docMk/>
          <pc:sldMk cId="2721207448" sldId="272"/>
        </pc:sldMkLst>
      </pc:sldChg>
      <pc:sldChg chg="del">
        <pc:chgData name="Anell Franchesca Pimentel Peña" userId="ab463d35-8a99-42d5-a306-015cbae6ffdb" providerId="ADAL" clId="{A78FD2E0-CEF1-407B-9DBE-8DCC28395D77}" dt="2024-12-09T21:58:06.940" v="1615" actId="47"/>
        <pc:sldMkLst>
          <pc:docMk/>
          <pc:sldMk cId="319174453" sldId="273"/>
        </pc:sldMkLst>
      </pc:sldChg>
      <pc:sldChg chg="del">
        <pc:chgData name="Anell Franchesca Pimentel Peña" userId="ab463d35-8a99-42d5-a306-015cbae6ffdb" providerId="ADAL" clId="{A78FD2E0-CEF1-407B-9DBE-8DCC28395D77}" dt="2024-12-09T21:58:06.571" v="1613" actId="47"/>
        <pc:sldMkLst>
          <pc:docMk/>
          <pc:sldMk cId="3819854728" sldId="275"/>
        </pc:sldMkLst>
      </pc:sldChg>
      <pc:sldChg chg="del">
        <pc:chgData name="Anell Franchesca Pimentel Peña" userId="ab463d35-8a99-42d5-a306-015cbae6ffdb" providerId="ADAL" clId="{A78FD2E0-CEF1-407B-9DBE-8DCC28395D77}" dt="2024-12-09T21:58:06.428" v="1612" actId="47"/>
        <pc:sldMkLst>
          <pc:docMk/>
          <pc:sldMk cId="842122409" sldId="276"/>
        </pc:sldMkLst>
      </pc:sldChg>
      <pc:sldChg chg="del">
        <pc:chgData name="Anell Franchesca Pimentel Peña" userId="ab463d35-8a99-42d5-a306-015cbae6ffdb" providerId="ADAL" clId="{A78FD2E0-CEF1-407B-9DBE-8DCC28395D77}" dt="2024-12-09T21:58:06.286" v="1611" actId="47"/>
        <pc:sldMkLst>
          <pc:docMk/>
          <pc:sldMk cId="3847116831" sldId="277"/>
        </pc:sldMkLst>
      </pc:sldChg>
      <pc:sldChg chg="del">
        <pc:chgData name="Anell Franchesca Pimentel Peña" userId="ab463d35-8a99-42d5-a306-015cbae6ffdb" providerId="ADAL" clId="{A78FD2E0-CEF1-407B-9DBE-8DCC28395D77}" dt="2024-12-09T21:58:06.136" v="1610" actId="47"/>
        <pc:sldMkLst>
          <pc:docMk/>
          <pc:sldMk cId="114036103" sldId="278"/>
        </pc:sldMkLst>
      </pc:sldChg>
      <pc:sldChg chg="addSp modSp del mod">
        <pc:chgData name="Anell Franchesca Pimentel Peña" userId="ab463d35-8a99-42d5-a306-015cbae6ffdb" providerId="ADAL" clId="{A78FD2E0-CEF1-407B-9DBE-8DCC28395D77}" dt="2024-12-11T12:26:47.064" v="1990" actId="47"/>
        <pc:sldMkLst>
          <pc:docMk/>
          <pc:sldMk cId="2638034605" sldId="280"/>
        </pc:sldMkLst>
      </pc:sldChg>
      <pc:sldChg chg="modSp del mod modNotesTx">
        <pc:chgData name="Anell Franchesca Pimentel Peña" userId="ab463d35-8a99-42d5-a306-015cbae6ffdb" providerId="ADAL" clId="{A78FD2E0-CEF1-407B-9DBE-8DCC28395D77}" dt="2024-12-09T20:33:20.690" v="1111" actId="47"/>
        <pc:sldMkLst>
          <pc:docMk/>
          <pc:sldMk cId="3063946702" sldId="281"/>
        </pc:sldMkLst>
      </pc:sldChg>
      <pc:sldChg chg="addSp delSp modSp add mod modNotesTx">
        <pc:chgData name="Anell Franchesca Pimentel Peña" userId="ab463d35-8a99-42d5-a306-015cbae6ffdb" providerId="ADAL" clId="{A78FD2E0-CEF1-407B-9DBE-8DCC28395D77}" dt="2024-12-11T12:27:34.802" v="1992" actId="20577"/>
        <pc:sldMkLst>
          <pc:docMk/>
          <pc:sldMk cId="3539610118" sldId="282"/>
        </pc:sldMkLst>
        <pc:spChg chg="mod">
          <ac:chgData name="Anell Franchesca Pimentel Peña" userId="ab463d35-8a99-42d5-a306-015cbae6ffdb" providerId="ADAL" clId="{A78FD2E0-CEF1-407B-9DBE-8DCC28395D77}" dt="2024-12-11T12:27:34.802" v="1992" actId="20577"/>
          <ac:spMkLst>
            <pc:docMk/>
            <pc:sldMk cId="3539610118" sldId="282"/>
            <ac:spMk id="3" creationId="{0C85B281-CD4C-7E08-E140-EB1BE05853E1}"/>
          </ac:spMkLst>
        </pc:spChg>
        <pc:spChg chg="mod">
          <ac:chgData name="Anell Franchesca Pimentel Peña" userId="ab463d35-8a99-42d5-a306-015cbae6ffdb" providerId="ADAL" clId="{A78FD2E0-CEF1-407B-9DBE-8DCC28395D77}" dt="2024-12-10T20:12:26.831" v="1988" actId="20577"/>
          <ac:spMkLst>
            <pc:docMk/>
            <pc:sldMk cId="3539610118" sldId="282"/>
            <ac:spMk id="4" creationId="{4BDFA9F9-AD41-C648-5B73-B98A7B2204D9}"/>
          </ac:spMkLst>
        </pc:spChg>
        <pc:spChg chg="add del mod">
          <ac:chgData name="Anell Franchesca Pimentel Peña" userId="ab463d35-8a99-42d5-a306-015cbae6ffdb" providerId="ADAL" clId="{A78FD2E0-CEF1-407B-9DBE-8DCC28395D77}" dt="2024-12-11T12:26:49.651" v="1991" actId="478"/>
          <ac:spMkLst>
            <pc:docMk/>
            <pc:sldMk cId="3539610118" sldId="282"/>
            <ac:spMk id="7" creationId="{5DA76B86-F677-78B2-AFD8-C50180B700AC}"/>
          </ac:spMkLst>
        </pc:spChg>
        <pc:graphicFrameChg chg="mod modGraphic">
          <ac:chgData name="Anell Franchesca Pimentel Peña" userId="ab463d35-8a99-42d5-a306-015cbae6ffdb" providerId="ADAL" clId="{A78FD2E0-CEF1-407B-9DBE-8DCC28395D77}" dt="2024-12-10T20:02:19.384" v="1708" actId="20577"/>
          <ac:graphicFrameMkLst>
            <pc:docMk/>
            <pc:sldMk cId="3539610118" sldId="282"/>
            <ac:graphicFrameMk id="2" creationId="{54BE6FF5-788D-9070-AF5E-49BFAD1066DA}"/>
          </ac:graphicFrameMkLst>
        </pc:graphicFrameChg>
      </pc:sldChg>
      <pc:sldChg chg="modSp add del mod">
        <pc:chgData name="Anell Franchesca Pimentel Peña" userId="ab463d35-8a99-42d5-a306-015cbae6ffdb" providerId="ADAL" clId="{A78FD2E0-CEF1-407B-9DBE-8DCC28395D77}" dt="2024-12-03T13:55:27.021" v="621" actId="2696"/>
        <pc:sldMkLst>
          <pc:docMk/>
          <pc:sldMk cId="4166773683" sldId="282"/>
        </pc:sldMkLst>
      </pc:sldChg>
      <pc:sldChg chg="add del">
        <pc:chgData name="Anell Franchesca Pimentel Peña" userId="ab463d35-8a99-42d5-a306-015cbae6ffdb" providerId="ADAL" clId="{A78FD2E0-CEF1-407B-9DBE-8DCC28395D77}" dt="2024-12-09T21:58:05.986" v="1609" actId="47"/>
        <pc:sldMkLst>
          <pc:docMk/>
          <pc:sldMk cId="2764920502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AC4E9-6351-41D3-8D6C-F82412DADC5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17613" y="1143000"/>
            <a:ext cx="4422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6B469-FFC3-453C-85A3-7909E8E64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7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D13E73-0CF2-895D-5FF2-06C9E2EE56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FD868403-A1F5-3684-FE31-81C9E926D76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C5CF3A1-3C37-C69C-993D-F686F6BD45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257C0F9-719D-733C-7694-114491ACDB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6B469-FFC3-453C-85A3-7909E8E64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84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641828"/>
            <a:ext cx="10363200" cy="182289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4819068"/>
            <a:ext cx="8534400" cy="21733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C55B-99C3-4C0B-86B8-76CDB141FC1F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11/12/2024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FD96-9673-48E6-9A04-65ECA325D03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18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C55B-99C3-4C0B-86B8-76CDB141FC1F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11/12/2024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FD96-9673-48E6-9A04-65ECA325D03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35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340566"/>
            <a:ext cx="2743200" cy="72561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340566"/>
            <a:ext cx="8026400" cy="725616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C55B-99C3-4C0B-86B8-76CDB141FC1F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11/12/2024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FD96-9673-48E6-9A04-65ECA325D03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06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C55B-99C3-4C0B-86B8-76CDB141FC1F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11/12/2024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FD96-9673-48E6-9A04-65ECA325D03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8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5464762"/>
            <a:ext cx="10363200" cy="168903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3604461"/>
            <a:ext cx="10363200" cy="186030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C55B-99C3-4C0B-86B8-76CDB141FC1F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11/12/2024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FD96-9673-48E6-9A04-65ECA325D03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64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984324"/>
            <a:ext cx="5384800" cy="56124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984324"/>
            <a:ext cx="5384800" cy="56124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C55B-99C3-4C0B-86B8-76CDB141FC1F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11/12/2024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FD96-9673-48E6-9A04-65ECA325D03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15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2" y="1903612"/>
            <a:ext cx="5386917" cy="7933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2" y="2696946"/>
            <a:ext cx="5386917" cy="48997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0" y="1903612"/>
            <a:ext cx="5389033" cy="7933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0" y="2696946"/>
            <a:ext cx="5389033" cy="48997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C55B-99C3-4C0B-86B8-76CDB141FC1F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11/12/2024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FD96-9673-48E6-9A04-65ECA325D03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53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C55B-99C3-4C0B-86B8-76CDB141FC1F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11/12/2024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FD96-9673-48E6-9A04-65ECA325D03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52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C55B-99C3-4C0B-86B8-76CDB141FC1F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11/12/2024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FD96-9673-48E6-9A04-65ECA325D03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510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338594"/>
            <a:ext cx="4011084" cy="14409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5" y="338596"/>
            <a:ext cx="6815667" cy="72581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779592"/>
            <a:ext cx="4011084" cy="58171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C55B-99C3-4C0B-86B8-76CDB141FC1F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11/12/2024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FD96-9673-48E6-9A04-65ECA325D03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49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5952967"/>
            <a:ext cx="7315200" cy="7027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759869"/>
            <a:ext cx="7315200" cy="51025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6655749"/>
            <a:ext cx="7315200" cy="9980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C55B-99C3-4C0B-86B8-76CDB141FC1F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11/12/2024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FD96-9673-48E6-9A04-65ECA325D03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752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340564"/>
            <a:ext cx="10972800" cy="14173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984324"/>
            <a:ext cx="10972800" cy="561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7882171"/>
            <a:ext cx="2844800" cy="4527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9C55B-99C3-4C0B-86B8-76CDB141FC1F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11/12/2024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7882171"/>
            <a:ext cx="3860800" cy="4527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7882171"/>
            <a:ext cx="2844800" cy="4527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9FD96-9673-48E6-9A04-65ECA325D03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77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B589BD-7E3F-CF9B-64E5-7E7605A8EC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>
            <a:extLst>
              <a:ext uri="{FF2B5EF4-FFF2-40B4-BE49-F238E27FC236}">
                <a16:creationId xmlns:a16="http://schemas.microsoft.com/office/drawing/2014/main" id="{23B20CF7-6809-0B5F-D13E-32CAB3B672F2}"/>
              </a:ext>
            </a:extLst>
          </p:cNvPr>
          <p:cNvSpPr/>
          <p:nvPr/>
        </p:nvSpPr>
        <p:spPr>
          <a:xfrm>
            <a:off x="53526" y="57988"/>
            <a:ext cx="12074540" cy="8390178"/>
          </a:xfrm>
          <a:prstGeom prst="rect">
            <a:avLst/>
          </a:prstGeom>
          <a:noFill/>
          <a:ln w="127000">
            <a:solidFill>
              <a:srgbClr val="1A8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 sz="1350" dirty="0">
              <a:solidFill>
                <a:srgbClr val="1A8999"/>
              </a:solidFill>
            </a:endParaRPr>
          </a:p>
        </p:txBody>
      </p:sp>
      <p:sp>
        <p:nvSpPr>
          <p:cNvPr id="5" name="4 CuadroTexto">
            <a:extLst>
              <a:ext uri="{FF2B5EF4-FFF2-40B4-BE49-F238E27FC236}">
                <a16:creationId xmlns:a16="http://schemas.microsoft.com/office/drawing/2014/main" id="{E9F6D40A-920D-E5B6-34B9-0CC9D1EEFC96}"/>
              </a:ext>
            </a:extLst>
          </p:cNvPr>
          <p:cNvSpPr txBox="1"/>
          <p:nvPr/>
        </p:nvSpPr>
        <p:spPr>
          <a:xfrm>
            <a:off x="2554577" y="198816"/>
            <a:ext cx="707243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>
                <a:solidFill>
                  <a:srgbClr val="1A8999"/>
                </a:solidFill>
                <a:latin typeface="HWT Artz" panose="00000806000000000000" pitchFamily="2" charset="0"/>
                <a:cs typeface="Gotham Bold" pitchFamily="50" charset="0"/>
              </a:rPr>
              <a:t>Actualización Tasas de Referencia Activas y Pasivas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43FB913-5FEF-2A88-26C6-CB80160065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8462" y="198816"/>
            <a:ext cx="1110222" cy="371102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DA9494D9-B4D2-8AEC-BF04-A6C066D3E214}"/>
              </a:ext>
            </a:extLst>
          </p:cNvPr>
          <p:cNvGrpSpPr/>
          <p:nvPr/>
        </p:nvGrpSpPr>
        <p:grpSpPr>
          <a:xfrm>
            <a:off x="0" y="8357190"/>
            <a:ext cx="12192000" cy="194309"/>
            <a:chOff x="0" y="6356351"/>
            <a:chExt cx="11969732" cy="520507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34E7DCD8-3B1C-6C12-ABBA-4352CDEE76EA}"/>
                </a:ext>
              </a:extLst>
            </p:cNvPr>
            <p:cNvSpPr/>
            <p:nvPr/>
          </p:nvSpPr>
          <p:spPr>
            <a:xfrm>
              <a:off x="0" y="6356351"/>
              <a:ext cx="2397265" cy="520507"/>
            </a:xfrm>
            <a:custGeom>
              <a:avLst/>
              <a:gdLst/>
              <a:ahLst/>
              <a:cxnLst/>
              <a:rect l="l" t="t" r="r" b="b"/>
              <a:pathLst>
                <a:path w="175304" h="14874">
                  <a:moveTo>
                    <a:pt x="0" y="0"/>
                  </a:moveTo>
                  <a:lnTo>
                    <a:pt x="175304" y="0"/>
                  </a:lnTo>
                  <a:lnTo>
                    <a:pt x="175304" y="14874"/>
                  </a:lnTo>
                  <a:lnTo>
                    <a:pt x="0" y="14874"/>
                  </a:lnTo>
                  <a:close/>
                </a:path>
              </a:pathLst>
            </a:custGeom>
            <a:solidFill>
              <a:srgbClr val="64AE6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FAFDCDA3-DCD3-371F-B0F5-18DD7566ADD0}"/>
                </a:ext>
              </a:extLst>
            </p:cNvPr>
            <p:cNvSpPr/>
            <p:nvPr/>
          </p:nvSpPr>
          <p:spPr>
            <a:xfrm>
              <a:off x="2397265" y="6356351"/>
              <a:ext cx="2397265" cy="520507"/>
            </a:xfrm>
            <a:custGeom>
              <a:avLst/>
              <a:gdLst/>
              <a:ahLst/>
              <a:cxnLst/>
              <a:rect l="l" t="t" r="r" b="b"/>
              <a:pathLst>
                <a:path w="175304" h="14874">
                  <a:moveTo>
                    <a:pt x="0" y="0"/>
                  </a:moveTo>
                  <a:lnTo>
                    <a:pt x="175304" y="0"/>
                  </a:lnTo>
                  <a:lnTo>
                    <a:pt x="175304" y="14874"/>
                  </a:lnTo>
                  <a:lnTo>
                    <a:pt x="0" y="14874"/>
                  </a:lnTo>
                  <a:close/>
                </a:path>
              </a:pathLst>
            </a:custGeom>
            <a:solidFill>
              <a:srgbClr val="87239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C739A488-5601-AB84-5D23-C40F3839D065}"/>
                </a:ext>
              </a:extLst>
            </p:cNvPr>
            <p:cNvSpPr/>
            <p:nvPr/>
          </p:nvSpPr>
          <p:spPr>
            <a:xfrm>
              <a:off x="4794531" y="6356351"/>
              <a:ext cx="2397265" cy="520507"/>
            </a:xfrm>
            <a:custGeom>
              <a:avLst/>
              <a:gdLst/>
              <a:ahLst/>
              <a:cxnLst/>
              <a:rect l="l" t="t" r="r" b="b"/>
              <a:pathLst>
                <a:path w="175304" h="14874">
                  <a:moveTo>
                    <a:pt x="0" y="0"/>
                  </a:moveTo>
                  <a:lnTo>
                    <a:pt x="175304" y="0"/>
                  </a:lnTo>
                  <a:lnTo>
                    <a:pt x="175304" y="14874"/>
                  </a:lnTo>
                  <a:lnTo>
                    <a:pt x="0" y="14874"/>
                  </a:lnTo>
                  <a:close/>
                </a:path>
              </a:pathLst>
            </a:custGeom>
            <a:solidFill>
              <a:srgbClr val="ED6C2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9430ADAE-7048-7390-BED5-2E65931B9A3E}"/>
                </a:ext>
              </a:extLst>
            </p:cNvPr>
            <p:cNvSpPr/>
            <p:nvPr/>
          </p:nvSpPr>
          <p:spPr>
            <a:xfrm>
              <a:off x="7191796" y="6356351"/>
              <a:ext cx="2397265" cy="520507"/>
            </a:xfrm>
            <a:custGeom>
              <a:avLst/>
              <a:gdLst/>
              <a:ahLst/>
              <a:cxnLst/>
              <a:rect l="l" t="t" r="r" b="b"/>
              <a:pathLst>
                <a:path w="175304" h="14874">
                  <a:moveTo>
                    <a:pt x="0" y="0"/>
                  </a:moveTo>
                  <a:lnTo>
                    <a:pt x="175304" y="0"/>
                  </a:lnTo>
                  <a:lnTo>
                    <a:pt x="175304" y="14874"/>
                  </a:lnTo>
                  <a:lnTo>
                    <a:pt x="0" y="14874"/>
                  </a:lnTo>
                  <a:close/>
                </a:path>
              </a:pathLst>
            </a:custGeom>
            <a:solidFill>
              <a:srgbClr val="F6DA1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9">
              <a:extLst>
                <a:ext uri="{FF2B5EF4-FFF2-40B4-BE49-F238E27FC236}">
                  <a16:creationId xmlns:a16="http://schemas.microsoft.com/office/drawing/2014/main" id="{B8B1DD97-CA24-8441-286C-BC915A6B9637}"/>
                </a:ext>
              </a:extLst>
            </p:cNvPr>
            <p:cNvSpPr/>
            <p:nvPr/>
          </p:nvSpPr>
          <p:spPr>
            <a:xfrm>
              <a:off x="9572467" y="6356351"/>
              <a:ext cx="2397265" cy="520507"/>
            </a:xfrm>
            <a:custGeom>
              <a:avLst/>
              <a:gdLst/>
              <a:ahLst/>
              <a:cxnLst/>
              <a:rect l="l" t="t" r="r" b="b"/>
              <a:pathLst>
                <a:path w="175304" h="14874">
                  <a:moveTo>
                    <a:pt x="0" y="0"/>
                  </a:moveTo>
                  <a:lnTo>
                    <a:pt x="175304" y="0"/>
                  </a:lnTo>
                  <a:lnTo>
                    <a:pt x="175304" y="14874"/>
                  </a:lnTo>
                  <a:lnTo>
                    <a:pt x="0" y="14874"/>
                  </a:lnTo>
                  <a:close/>
                </a:path>
              </a:pathLst>
            </a:custGeom>
            <a:solidFill>
              <a:srgbClr val="C18BBD"/>
            </a:solidFill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4BE6FF5-788D-9070-AF5E-49BFAD1066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628712"/>
              </p:ext>
            </p:extLst>
          </p:nvPr>
        </p:nvGraphicFramePr>
        <p:xfrm>
          <a:off x="720090" y="725312"/>
          <a:ext cx="10904221" cy="6578182"/>
        </p:xfrm>
        <a:graphic>
          <a:graphicData uri="http://schemas.openxmlformats.org/drawingml/2006/table">
            <a:tbl>
              <a:tblPr lastCol="1"/>
              <a:tblGrid>
                <a:gridCol w="5841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1580">
                  <a:extLst>
                    <a:ext uri="{9D8B030D-6E8A-4147-A177-3AD203B41FA5}">
                      <a16:colId xmlns:a16="http://schemas.microsoft.com/office/drawing/2014/main" val="1963291836"/>
                    </a:ext>
                  </a:extLst>
                </a:gridCol>
                <a:gridCol w="2531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D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HWT Artz" panose="00000806000000000000" pitchFamily="2" charset="0"/>
                        </a:rPr>
                        <a:t>Préstamos</a:t>
                      </a:r>
                    </a:p>
                  </a:txBody>
                  <a:tcPr marL="8467" marR="8467" marT="8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HWT Artz" panose="00000806000000000000" pitchFamily="2" charset="0"/>
                        </a:rPr>
                        <a:t> </a:t>
                      </a:r>
                    </a:p>
                  </a:txBody>
                  <a:tcPr marL="8467" marR="8467" marT="8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DO" sz="1600" b="1" i="0" u="none" strike="noStrike" dirty="0">
                        <a:solidFill>
                          <a:srgbClr val="FFFFFF"/>
                        </a:solidFill>
                        <a:effectLst/>
                        <a:latin typeface="HWT Artz" panose="00000806000000000000" pitchFamily="2" charset="0"/>
                      </a:endParaRPr>
                    </a:p>
                  </a:txBody>
                  <a:tcPr marL="8467" marR="8467" marT="8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Préstamos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Comerciales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para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Microempresas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Desde 30.00% (Tasa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efectiva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33.39%)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Préstamos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Comerciales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para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Pequeñas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Empresas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Desde 23.00% (Tasa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efectiva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24.51%)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Préstamos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Comerciales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para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Medianas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Empresas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Desde 21.00% (Tasa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efectiva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22.48%)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Préstamos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Comerciales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Vehículos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nuevos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y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usados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Desde 21.00% (Tasa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efectiva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23.79%)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Préstamos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Consumo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Desde 23.00% (Tasa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efectiva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25.39%)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Préstamos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Hipotecarios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Desde 19.50% (Tasa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efectiva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21.86%)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Préstamos de Mejoramiento de Viviendas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Desde 30.00% (Tasa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efectiva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33.52%)</a:t>
                      </a:r>
                      <a:endParaRPr lang="es-E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752187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Créditos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Educativos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Desde 20.00% (Tasa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efectiva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23.52%)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355678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Líneas de Crédito, </a:t>
                      </a:r>
                      <a:r>
                        <a:rPr lang="es-E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Factoring</a:t>
                      </a:r>
                      <a:r>
                        <a:rPr lang="es-E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, Construcción y a Término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Desde 24.00%</a:t>
                      </a:r>
                      <a:endParaRPr lang="es-E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5572517"/>
                  </a:ext>
                </a:extLst>
              </a:tr>
              <a:tr h="25300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Fórmula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para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cálculo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cuota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préstamo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Cuota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 P/(1-(1+i)-n/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). Donde, p=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monto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préstamo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tasa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interés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n=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meses.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107063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D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HWT Artz" panose="00000806000000000000" pitchFamily="2" charset="0"/>
                        </a:rPr>
                        <a:t>Tarjetas de Crédito</a:t>
                      </a:r>
                    </a:p>
                  </a:txBody>
                  <a:tcPr marL="8467" marR="8467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HWT Artz" panose="00000806000000000000" pitchFamily="2" charset="0"/>
                        </a:rPr>
                        <a:t>Pesos </a:t>
                      </a:r>
                    </a:p>
                  </a:txBody>
                  <a:tcPr marL="8467" marR="8467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HWT Artz" panose="00000806000000000000" pitchFamily="2" charset="0"/>
                        </a:rPr>
                        <a:t>Dólares </a:t>
                      </a:r>
                    </a:p>
                  </a:txBody>
                  <a:tcPr marL="8467" marR="8467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Tarjetas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de Crédito Empresarial Plus Internacional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60.00%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54.00%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Tarjetas de Crédito Clásica, Gold y Empresarial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60.00%</a:t>
                      </a:r>
                      <a:endParaRPr lang="es-E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60.00%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Tarjetas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de Crédito Flexible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30.00%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No aplica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00151"/>
                  </a:ext>
                </a:extLst>
              </a:tr>
              <a:tr h="25300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Fórmula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para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cálculo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interés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tarjetas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crédito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IF=SPDK x (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/12). Donde, SPDK=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saldo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promedio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diario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capital,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tasa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interés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8467" marR="8467" marT="8467" marB="0" anchor="ctr">
                    <a:lnL>
                      <a:noFill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982495"/>
                  </a:ext>
                </a:extLst>
              </a:tr>
              <a:tr h="25300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Fórmula para cálculo de cuota tarjetas de crédito flexible = CV x TS/360 x 30. Donde, CV = capital vigente, TS = tasa de interés, 360 = días calendario, 30 = días del mes.</a:t>
                      </a:r>
                      <a:endParaRPr lang="en-US" sz="11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67" marR="8467" marT="8467" marB="0" anchor="ctr">
                    <a:lnL>
                      <a:noFill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802296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DO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HWT Artz" panose="00000806000000000000" pitchFamily="2" charset="0"/>
                          <a:ea typeface="+mn-ea"/>
                          <a:cs typeface="+mn-cs"/>
                        </a:rPr>
                        <a:t>Cuentas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8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D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HWT Artz" panose="00000806000000000000" pitchFamily="2" charset="0"/>
                        </a:rPr>
                        <a:t>Pesos </a:t>
                      </a:r>
                      <a:endParaRPr lang="es-DO" sz="1600" b="1" i="0" u="none" strike="noStrike" kern="1200" dirty="0">
                        <a:solidFill>
                          <a:srgbClr val="FFFFFF"/>
                        </a:solidFill>
                        <a:effectLst/>
                        <a:latin typeface="HWT Artz" panose="00000806000000000000" pitchFamily="2" charset="0"/>
                        <a:ea typeface="+mn-ea"/>
                        <a:cs typeface="+mn-cs"/>
                      </a:endParaRP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8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HWT Artz" panose="00000806000000000000" pitchFamily="2" charset="0"/>
                        </a:rPr>
                        <a:t>Dólares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8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619142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Cuentas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Ahorro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1.00% (Tasa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efectiva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0.90%)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0.25% (Tasa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efectiva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0.23%)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077087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Cuentas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Ahorro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Infantil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1.00% (Tasa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efectiva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 0.90%)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No aplica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715646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Cuentas de Ahorro Mi Inicial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2.00% (Tasa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efectiva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 1.80%)</a:t>
                      </a:r>
                      <a:endParaRPr lang="es-E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No aplica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28277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Cuentas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Corrientes Empresarial Tipo 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1.00% (Tasa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efectiva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0.99%)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No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aplica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495432"/>
                  </a:ext>
                </a:extLst>
              </a:tr>
              <a:tr h="25300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Fórmula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para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cálculo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interés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cuentas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s-DO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promedio del balance disponible del mes X la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tasa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interés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/ 360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dias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X la cantidad de días del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mes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HWT Artz" panose="00000806000000000000" pitchFamily="2" charset="0"/>
                          <a:ea typeface="+mn-ea"/>
                          <a:cs typeface="+mn-cs"/>
                        </a:rPr>
                        <a:t>Certificados Financieros</a:t>
                      </a:r>
                    </a:p>
                  </a:txBody>
                  <a:tcPr marL="8467" marR="8467" marT="8467" marB="0" anchor="ctr">
                    <a:lnL>
                      <a:noFill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8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HWT Artz" panose="00000806000000000000" pitchFamily="2" charset="0"/>
                          <a:ea typeface="+mn-ea"/>
                          <a:cs typeface="+mn-cs"/>
                        </a:rPr>
                        <a:t>Pesos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8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DO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HWT Artz" panose="00000806000000000000" pitchFamily="2" charset="0"/>
                          <a:ea typeface="+mn-ea"/>
                          <a:cs typeface="+mn-cs"/>
                        </a:rPr>
                        <a:t>Dólares 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8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844880"/>
                  </a:ext>
                </a:extLst>
              </a:tr>
              <a:tr h="2530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Certificados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Financieros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Hasta 11.00% (Tasa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efectiva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9.90%)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Hasta 5.40% (Tasa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efectiva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Omnes Medium" pitchFamily="2" charset="0"/>
                          <a:ea typeface="+mn-ea"/>
                          <a:cs typeface="+mn-cs"/>
                        </a:rPr>
                        <a:t> 4.86%)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178890"/>
                  </a:ext>
                </a:extLst>
              </a:tr>
              <a:tr h="25300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err="1"/>
                        <a:t>Fórmula</a:t>
                      </a:r>
                      <a:r>
                        <a:rPr lang="en-US" sz="1100" b="0" i="1" dirty="0"/>
                        <a:t> 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cálculo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interés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certificados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financieros</a:t>
                      </a:r>
                      <a:r>
                        <a:rPr lang="en-US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s-DO" sz="11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monto de la inversión x la tasa de interés / 360 días X  la cantidad de días transcurrido del mes.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</a:endParaRP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Omnes Medium" pitchFamily="2" charset="0"/>
                      </a:endParaRP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BDFA9F9-AD41-C648-5B73-B98A7B2204D9}"/>
              </a:ext>
            </a:extLst>
          </p:cNvPr>
          <p:cNvSpPr txBox="1"/>
          <p:nvPr/>
        </p:nvSpPr>
        <p:spPr>
          <a:xfrm>
            <a:off x="600043" y="7411932"/>
            <a:ext cx="1102426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s-ES" sz="1100" b="1" dirty="0"/>
              <a:t>Tasas de referencia sujetas a condiciones y plazos que dependen del producto, monto y características del cliente. </a:t>
            </a:r>
            <a:r>
              <a:rPr lang="en-US" sz="1100" b="1" dirty="0"/>
              <a:t>Base de Cálculo 360 días</a:t>
            </a:r>
            <a:r>
              <a:rPr lang="en-US" sz="1100" dirty="0"/>
              <a:t>. </a:t>
            </a:r>
            <a:r>
              <a:rPr lang="es-DO" sz="1100" b="1" dirty="0">
                <a:latin typeface="Omnes Narrow Light" pitchFamily="2" charset="0"/>
              </a:rPr>
              <a:t>Tasa Efectiva Préstamos: </a:t>
            </a:r>
            <a:r>
              <a:rPr lang="es-DO" sz="1100" dirty="0">
                <a:latin typeface="Omnes Narrow Light" pitchFamily="2" charset="0"/>
              </a:rPr>
              <a:t>Proyección d</a:t>
            </a:r>
            <a:r>
              <a:rPr lang="es-ES" sz="1100" dirty="0">
                <a:latin typeface="Omnes Narrow Light" pitchFamily="2" charset="0"/>
              </a:rPr>
              <a:t>el costo del préstamo incluyendo la tasa de interés nominal, los gastos legales y los seguros mensuales (excluyendo póliza de vehículo). </a:t>
            </a:r>
            <a:r>
              <a:rPr lang="es-DO" sz="1100" b="1" dirty="0">
                <a:latin typeface="Omnes Narrow Light" pitchFamily="2" charset="0"/>
              </a:rPr>
              <a:t>Tasa Efectiva Cuentas y Certificados Financieros: </a:t>
            </a:r>
            <a:r>
              <a:rPr lang="es-DO" sz="1100" dirty="0">
                <a:latin typeface="Omnes Narrow Light" pitchFamily="2" charset="0"/>
              </a:rPr>
              <a:t>Proyección del rendimiento anual incluyendo la tasa de interés nominal </a:t>
            </a:r>
            <a:r>
              <a:rPr lang="en-US" sz="1100" dirty="0">
                <a:latin typeface="Omnes Narrow Light" pitchFamily="2" charset="0"/>
              </a:rPr>
              <a:t>e impuestos.</a:t>
            </a: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0C85B281-CD4C-7E08-E140-EB1BE05853E1}"/>
              </a:ext>
            </a:extLst>
          </p:cNvPr>
          <p:cNvSpPr txBox="1"/>
          <p:nvPr/>
        </p:nvSpPr>
        <p:spPr>
          <a:xfrm>
            <a:off x="7005168" y="7970818"/>
            <a:ext cx="461914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DO" sz="1300" i="1" dirty="0">
                <a:latin typeface="Omnes" panose="02000506040000020004" pitchFamily="2" charset="0"/>
                <a:cs typeface="Gotham Book" pitchFamily="50" charset="0"/>
              </a:rPr>
              <a:t>Fecha de Efectividad</a:t>
            </a:r>
            <a:r>
              <a:rPr lang="es-DO" sz="1300" i="1">
                <a:latin typeface="Omnes" panose="02000506040000020004" pitchFamily="2" charset="0"/>
                <a:cs typeface="Gotham Book" pitchFamily="50" charset="0"/>
              </a:rPr>
              <a:t>: 01</a:t>
            </a:r>
            <a:r>
              <a:rPr lang="es-DO" sz="1300" i="1">
                <a:latin typeface="Omnes" panose="02000506040000020004" pitchFamily="2" charset="0"/>
              </a:rPr>
              <a:t> </a:t>
            </a:r>
            <a:r>
              <a:rPr lang="es-DO" sz="1300" i="1" dirty="0">
                <a:latin typeface="Omnes" panose="02000506040000020004" pitchFamily="2" charset="0"/>
                <a:ea typeface="Calibri" panose="020F0502020204030204" pitchFamily="34" charset="0"/>
              </a:rPr>
              <a:t>de diciembre 2024</a:t>
            </a:r>
            <a:endParaRPr lang="es-DO" sz="1300" i="1" dirty="0">
              <a:latin typeface="Omnes" panose="02000506040000020004" pitchFamily="2" charset="0"/>
              <a:cs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6101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a8340a97-9034-4fb1-ac7a-b7dddd984e9b}" enabled="0" method="" siteId="{a8340a97-9034-4fb1-ac7a-b7dddd984e9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19035</TotalTime>
  <Words>499</Words>
  <Application>Microsoft Office PowerPoint</Application>
  <PresentationFormat>Personalizado</PresentationFormat>
  <Paragraphs>62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HWT Artz</vt:lpstr>
      <vt:lpstr>Omnes</vt:lpstr>
      <vt:lpstr>Omnes Medium</vt:lpstr>
      <vt:lpstr>Omnes Narrow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 Marubeni Garcia Hernandez</dc:creator>
  <cp:lastModifiedBy>Anell Franchesca Pimentel Peña</cp:lastModifiedBy>
  <cp:revision>121</cp:revision>
  <dcterms:created xsi:type="dcterms:W3CDTF">2020-04-17T12:51:52Z</dcterms:created>
  <dcterms:modified xsi:type="dcterms:W3CDTF">2024-12-11T12:27:37Z</dcterms:modified>
</cp:coreProperties>
</file>